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sldIdLst>
    <p:sldId id="256" r:id="rId2"/>
    <p:sldId id="263" r:id="rId3"/>
    <p:sldId id="264" r:id="rId4"/>
    <p:sldId id="274" r:id="rId5"/>
    <p:sldId id="265" r:id="rId6"/>
    <p:sldId id="266" r:id="rId7"/>
    <p:sldId id="267" r:id="rId8"/>
    <p:sldId id="268" r:id="rId9"/>
    <p:sldId id="276" r:id="rId10"/>
    <p:sldId id="27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62725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231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9/22/2019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23103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9271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40034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21447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045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0367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5263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293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9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6913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1724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116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3653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2274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9/22/2019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5990447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ctivechristianity.org/mean-get-victory-sin" TargetMode="External"/><Relationship Id="rId7" Type="http://schemas.openxmlformats.org/officeDocument/2006/relationships/hyperlink" Target="https://www.google.no/url?sa=i&amp;rct=j&amp;q=&amp;esrc=s&amp;source=images&amp;cd=&amp;ved=2ahUKEwjC0ves5s7kAhWns4sKHdtFAkcQjRx6BAgBEAQ&amp;url=https%3A%2F%2Fafajournal.org%2Fpastissues%2F2017%2Fjune%2Fworldview%2F&amp;psig=AOvVaw1_cr1v10B_3lQed7lO-Nbv&amp;ust=1568498454955148" TargetMode="External"/><Relationship Id="rId2" Type="http://schemas.openxmlformats.org/officeDocument/2006/relationships/hyperlink" Target="https://no.pinterest.com/pin/163466661451250961/?lp=true" TargetMode="External"/><Relationship Id="rId1" Type="http://schemas.openxmlformats.org/officeDocument/2006/relationships/slideLayout" Target="../slideLayouts/slideLayout2.xml"/><Relationship Id="rId6" Type="http://schemas.openxmlformats.org/officeDocument/2006/relationships/hyperlink" Target="https://no.wikipedia.org/wiki/Verdensbilde" TargetMode="External"/><Relationship Id="rId5" Type="http://schemas.openxmlformats.org/officeDocument/2006/relationships/hyperlink" Target="https://forskning.no/psykologi/verdensbilde-avgjor-personligheten/623135" TargetMode="External"/><Relationship Id="rId4" Type="http://schemas.openxmlformats.org/officeDocument/2006/relationships/hyperlink" Target="https://www.touchoffaith.org/bible%20studies/EDT06.ht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1807" y="3651098"/>
            <a:ext cx="9222806" cy="1126283"/>
          </a:xfrm>
        </p:spPr>
        <p:txBody>
          <a:bodyPr>
            <a:normAutofit/>
          </a:bodyPr>
          <a:lstStyle/>
          <a:p>
            <a:r>
              <a:rPr lang="nb-NO" sz="4800"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Viktigheten av Guds Ord</a:t>
            </a:r>
            <a:endParaRPr lang="en-US" sz="4800"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p:txBody>
          <a:bodyPr/>
          <a:lstStyle/>
          <a:p>
            <a:r>
              <a:rPr lang="nb-NO" dirty="0">
                <a:latin typeface="Arial Rounded MT Bold" panose="020F0704030504030204" pitchFamily="34" charset="0"/>
                <a:cs typeface="Calibri" panose="020F0502020204030204" pitchFamily="34" charset="0"/>
              </a:rPr>
              <a:t>Oslo Misjonskirke Syd 22.09.2019</a:t>
            </a:r>
            <a:endParaRPr lang="en-US" dirty="0">
              <a:latin typeface="Arial Rounded MT Bold" panose="020F0704030504030204" pitchFamily="34" charset="0"/>
              <a:cs typeface="Calibri" panose="020F0502020204030204" pitchFamily="34" charset="0"/>
            </a:endParaRPr>
          </a:p>
        </p:txBody>
      </p:sp>
    </p:spTree>
    <p:extLst>
      <p:ext uri="{BB962C8B-B14F-4D97-AF65-F5344CB8AC3E}">
        <p14:creationId xmlns:p14="http://schemas.microsoft.com/office/powerpoint/2010/main" val="304623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482BC7-07FF-4E6B-A0CD-347BBF0661BD}"/>
              </a:ext>
            </a:extLst>
          </p:cNvPr>
          <p:cNvSpPr>
            <a:spLocks noGrp="1"/>
          </p:cNvSpPr>
          <p:nvPr>
            <p:ph type="title"/>
          </p:nvPr>
        </p:nvSpPr>
        <p:spPr>
          <a:xfrm>
            <a:off x="1636443" y="638105"/>
            <a:ext cx="8911687" cy="901446"/>
          </a:xfrm>
        </p:spPr>
        <p:txBody>
          <a:bodyPr/>
          <a:lstStyle/>
          <a:p>
            <a:r>
              <a:rPr lang="nb-NO"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Bibliografi</a:t>
            </a:r>
            <a:endParaRPr lang="en-GB"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Plassholder for innhold 2">
            <a:extLst>
              <a:ext uri="{FF2B5EF4-FFF2-40B4-BE49-F238E27FC236}">
                <a16:creationId xmlns:a16="http://schemas.microsoft.com/office/drawing/2014/main" id="{761C70CB-55B7-423D-A4D8-1C77531D7B95}"/>
              </a:ext>
            </a:extLst>
          </p:cNvPr>
          <p:cNvSpPr>
            <a:spLocks noGrp="1"/>
          </p:cNvSpPr>
          <p:nvPr>
            <p:ph idx="1"/>
          </p:nvPr>
        </p:nvSpPr>
        <p:spPr>
          <a:xfrm>
            <a:off x="1643870" y="1539551"/>
            <a:ext cx="8915400" cy="3777622"/>
          </a:xfrm>
        </p:spPr>
        <p:txBody>
          <a:bodyPr>
            <a:normAutofit fontScale="92500"/>
          </a:bodyPr>
          <a:lstStyle/>
          <a:p>
            <a:pPr marL="0" indent="0">
              <a:buNone/>
            </a:pPr>
            <a:r>
              <a:rPr lang="en-GB" sz="2400" dirty="0">
                <a:latin typeface="Calibri" panose="020F0502020204030204" pitchFamily="34" charset="0"/>
                <a:cs typeface="Calibri" panose="020F0502020204030204" pitchFamily="34" charset="0"/>
                <a:hlinkClick r:id="rId2"/>
              </a:rPr>
              <a:t>https://no.pinterest.com/pin/163466661451250961/?lp=true</a:t>
            </a:r>
            <a:endParaRPr lang="en-GB" sz="2400" dirty="0">
              <a:latin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cs typeface="Calibri" panose="020F0502020204030204" pitchFamily="34" charset="0"/>
                <a:hlinkClick r:id="rId3"/>
              </a:rPr>
              <a:t>https://activechristianity.org/mean-get-victory-sin</a:t>
            </a:r>
            <a:r>
              <a:rPr lang="en-GB" sz="2400" dirty="0">
                <a:latin typeface="Calibri" panose="020F0502020204030204" pitchFamily="34" charset="0"/>
                <a:cs typeface="Calibri" panose="020F0502020204030204" pitchFamily="34" charset="0"/>
              </a:rPr>
              <a:t> </a:t>
            </a:r>
          </a:p>
          <a:p>
            <a:pPr marL="0" indent="0">
              <a:buNone/>
            </a:pPr>
            <a:r>
              <a:rPr lang="en-GB" sz="2400" dirty="0">
                <a:latin typeface="Calibri" panose="020F0502020204030204" pitchFamily="34" charset="0"/>
                <a:cs typeface="Calibri" panose="020F0502020204030204" pitchFamily="34" charset="0"/>
                <a:hlinkClick r:id="rId4"/>
              </a:rPr>
              <a:t>https://www.touchoffaith.org/bible%20studies/EDT06.htm</a:t>
            </a:r>
            <a:r>
              <a:rPr lang="en-GB" sz="2400" dirty="0">
                <a:latin typeface="Calibri" panose="020F0502020204030204" pitchFamily="34" charset="0"/>
                <a:cs typeface="Calibri" panose="020F0502020204030204" pitchFamily="34" charset="0"/>
              </a:rPr>
              <a:t> </a:t>
            </a:r>
          </a:p>
          <a:p>
            <a:pPr marL="0" indent="0">
              <a:buNone/>
            </a:pPr>
            <a:r>
              <a:rPr lang="en-GB" sz="2400" dirty="0">
                <a:latin typeface="Calibri" panose="020F0502020204030204" pitchFamily="34" charset="0"/>
                <a:cs typeface="Calibri" panose="020F0502020204030204" pitchFamily="34" charset="0"/>
                <a:hlinkClick r:id="rId5"/>
              </a:rPr>
              <a:t>https://forskning.no/psykologi/verdensbilde-avgjor-personligheten/623135</a:t>
            </a:r>
            <a:r>
              <a:rPr lang="en-GB" sz="2400" dirty="0">
                <a:latin typeface="Calibri" panose="020F0502020204030204" pitchFamily="34" charset="0"/>
                <a:cs typeface="Calibri" panose="020F0502020204030204" pitchFamily="34" charset="0"/>
              </a:rPr>
              <a:t> </a:t>
            </a:r>
          </a:p>
          <a:p>
            <a:pPr marL="0" indent="0">
              <a:buNone/>
            </a:pPr>
            <a:r>
              <a:rPr lang="en-GB" sz="2400" dirty="0">
                <a:latin typeface="Calibri" panose="020F0502020204030204" pitchFamily="34" charset="0"/>
                <a:cs typeface="Calibri" panose="020F0502020204030204" pitchFamily="34" charset="0"/>
                <a:hlinkClick r:id="rId6"/>
              </a:rPr>
              <a:t>https://no.wikipedia.org/wiki/Verdensbilde</a:t>
            </a:r>
            <a:r>
              <a:rPr lang="en-GB" sz="2400" dirty="0">
                <a:latin typeface="Calibri" panose="020F0502020204030204" pitchFamily="34" charset="0"/>
                <a:cs typeface="Calibri" panose="020F0502020204030204" pitchFamily="34" charset="0"/>
              </a:rPr>
              <a:t> </a:t>
            </a:r>
          </a:p>
          <a:p>
            <a:pPr marL="0" indent="0">
              <a:buNone/>
            </a:pPr>
            <a:r>
              <a:rPr lang="en-GB" sz="2400" dirty="0">
                <a:latin typeface="Calibri" panose="020F0502020204030204" pitchFamily="34" charset="0"/>
                <a:cs typeface="Calibri" panose="020F0502020204030204" pitchFamily="34" charset="0"/>
                <a:hlinkClick r:id="rId7"/>
              </a:rPr>
              <a:t>https://www.google.no/url?sa=i&amp;rct=j&amp;q=&amp;esrc=s&amp;source=images&amp;cd=&amp;ved=2ahUKEwjC0ves5s7kAhWns4sKHdtFAkcQjRx6BAgBEAQ&amp;url=https%3A%2F%2Fafajournal.org%2Fpastissues%2F2017%2Fjune%2Fworldview%2F&amp;psig=AOvVaw1_cr1v10B_3lQed7lO-Nbv&amp;ust=1568498454955148</a:t>
            </a:r>
            <a:r>
              <a:rPr lang="en-GB"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34143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614779"/>
            <a:ext cx="8911687" cy="896780"/>
          </a:xfrm>
        </p:spPr>
        <p:txBody>
          <a:bodyPr/>
          <a:lstStyle/>
          <a:p>
            <a:r>
              <a:rPr lang="nb-NO"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Disposisjon</a:t>
            </a:r>
            <a:endParaRPr lang="en-US"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Plassholder for innhold 3">
            <a:extLst>
              <a:ext uri="{FF2B5EF4-FFF2-40B4-BE49-F238E27FC236}">
                <a16:creationId xmlns:a16="http://schemas.microsoft.com/office/drawing/2014/main" id="{594A7E15-F232-4077-B8E2-2CE10E004352}"/>
              </a:ext>
            </a:extLst>
          </p:cNvPr>
          <p:cNvSpPr>
            <a:spLocks noGrp="1"/>
          </p:cNvSpPr>
          <p:nvPr>
            <p:ph idx="1"/>
          </p:nvPr>
        </p:nvSpPr>
        <p:spPr>
          <a:xfrm>
            <a:off x="1731185" y="1696388"/>
            <a:ext cx="8915400" cy="4546833"/>
          </a:xfrm>
        </p:spPr>
        <p:txBody>
          <a:bodyPr>
            <a:normAutofit/>
          </a:bodyPr>
          <a:lstStyle/>
          <a:p>
            <a:r>
              <a:rPr lang="nb-NO" sz="2400" dirty="0">
                <a:latin typeface="Calibri" panose="020F0502020204030204" pitchFamily="34" charset="0"/>
                <a:cs typeface="Calibri" panose="020F0502020204030204" pitchFamily="34" charset="0"/>
              </a:rPr>
              <a:t>Helliggjørelse</a:t>
            </a:r>
          </a:p>
          <a:p>
            <a:r>
              <a:rPr lang="nb-NO" sz="2400" dirty="0">
                <a:latin typeface="Calibri" panose="020F0502020204030204" pitchFamily="34" charset="0"/>
                <a:cs typeface="Calibri" panose="020F0502020204030204" pitchFamily="34" charset="0"/>
              </a:rPr>
              <a:t>Seire</a:t>
            </a:r>
          </a:p>
          <a:p>
            <a:r>
              <a:rPr lang="nb-NO" sz="2400" dirty="0">
                <a:latin typeface="Calibri" panose="020F0502020204030204" pitchFamily="34" charset="0"/>
                <a:cs typeface="Calibri" panose="020F0502020204030204" pitchFamily="34" charset="0"/>
              </a:rPr>
              <a:t>Utforming av verdensbilde</a:t>
            </a:r>
          </a:p>
          <a:p>
            <a:r>
              <a:rPr lang="nb-NO" sz="2400" dirty="0">
                <a:latin typeface="Calibri" panose="020F0502020204030204" pitchFamily="34" charset="0"/>
                <a:cs typeface="Calibri" panose="020F0502020204030204" pitchFamily="34" charset="0"/>
              </a:rPr>
              <a:t>Oppbygging</a:t>
            </a:r>
          </a:p>
        </p:txBody>
      </p:sp>
      <p:pic>
        <p:nvPicPr>
          <p:cNvPr id="3" name="Bilde 2">
            <a:extLst>
              <a:ext uri="{FF2B5EF4-FFF2-40B4-BE49-F238E27FC236}">
                <a16:creationId xmlns:a16="http://schemas.microsoft.com/office/drawing/2014/main" id="{807E40F8-4DA1-4EAC-BD7A-ACB2FED60AB4}"/>
              </a:ext>
            </a:extLst>
          </p:cNvPr>
          <p:cNvPicPr>
            <a:picLocks noChangeAspect="1"/>
          </p:cNvPicPr>
          <p:nvPr/>
        </p:nvPicPr>
        <p:blipFill>
          <a:blip r:embed="rId2"/>
          <a:stretch>
            <a:fillRect/>
          </a:stretch>
        </p:blipFill>
        <p:spPr>
          <a:xfrm>
            <a:off x="5762794" y="1225252"/>
            <a:ext cx="5808838" cy="4634374"/>
          </a:xfrm>
          <a:prstGeom prst="rect">
            <a:avLst/>
          </a:prstGeom>
        </p:spPr>
      </p:pic>
    </p:spTree>
    <p:extLst>
      <p:ext uri="{BB962C8B-B14F-4D97-AF65-F5344CB8AC3E}">
        <p14:creationId xmlns:p14="http://schemas.microsoft.com/office/powerpoint/2010/main" val="371627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9037" y="627577"/>
            <a:ext cx="8911687" cy="773384"/>
          </a:xfrm>
        </p:spPr>
        <p:txBody>
          <a:bodyPr>
            <a:normAutofit/>
          </a:bodyPr>
          <a:lstStyle/>
          <a:p>
            <a:r>
              <a:rPr lang="nb-NO" b="1" dirty="0" err="1">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Helligjørelse</a:t>
            </a:r>
            <a:endParaRPr lang="en-US"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1752600" y="1400175"/>
            <a:ext cx="9667875" cy="4762500"/>
          </a:xfrm>
        </p:spPr>
        <p:txBody>
          <a:bodyPr>
            <a:noAutofit/>
          </a:bodyPr>
          <a:lstStyle/>
          <a:p>
            <a:pPr marL="0" indent="0" algn="just">
              <a:buNone/>
            </a:pPr>
            <a:r>
              <a:rPr lang="nb-NO" sz="2400" b="1" dirty="0">
                <a:latin typeface="Calibri" panose="020F0502020204030204" pitchFamily="34" charset="0"/>
                <a:cs typeface="Calibri" panose="020F0502020204030204" pitchFamily="34" charset="0"/>
              </a:rPr>
              <a:t>Tredje Mosebok 11:44 </a:t>
            </a:r>
            <a:r>
              <a:rPr lang="nb-NO" sz="2400" b="1" dirty="0" err="1">
                <a:latin typeface="Calibri" panose="020F0502020204030204" pitchFamily="34" charset="0"/>
                <a:cs typeface="Calibri" panose="020F0502020204030204" pitchFamily="34" charset="0"/>
              </a:rPr>
              <a:t>a,b</a:t>
            </a:r>
            <a:r>
              <a:rPr lang="nb-NO" sz="2400" b="1" dirty="0">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For </a:t>
            </a:r>
            <a:r>
              <a:rPr lang="en-GB" sz="2400" dirty="0" err="1">
                <a:latin typeface="Calibri" panose="020F0502020204030204" pitchFamily="34" charset="0"/>
                <a:cs typeface="Calibri" panose="020F0502020204030204" pitchFamily="34" charset="0"/>
              </a:rPr>
              <a:t>jeg</a:t>
            </a:r>
            <a:r>
              <a:rPr lang="en-GB" sz="2400" dirty="0">
                <a:latin typeface="Calibri" panose="020F0502020204030204" pitchFamily="34" charset="0"/>
                <a:cs typeface="Calibri" panose="020F0502020204030204" pitchFamily="34" charset="0"/>
              </a:rPr>
              <a:t> </a:t>
            </a:r>
            <a:r>
              <a:rPr lang="nb-NO" sz="2400" dirty="0">
                <a:latin typeface="Calibri" panose="020F0502020204030204" pitchFamily="34" charset="0"/>
                <a:cs typeface="Calibri" panose="020F0502020204030204" pitchFamily="34" charset="0"/>
              </a:rPr>
              <a:t>er</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Herren</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deres</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Gud</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Dere</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skal</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hellige</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dere</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og</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være</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hellige</a:t>
            </a:r>
            <a:r>
              <a:rPr lang="en-GB" sz="2400" dirty="0">
                <a:latin typeface="Calibri" panose="020F0502020204030204" pitchFamily="34" charset="0"/>
                <a:cs typeface="Calibri" panose="020F0502020204030204" pitchFamily="34" charset="0"/>
              </a:rPr>
              <a:t>. For </a:t>
            </a:r>
            <a:r>
              <a:rPr lang="en-GB" sz="2400" dirty="0" err="1">
                <a:latin typeface="Calibri" panose="020F0502020204030204" pitchFamily="34" charset="0"/>
                <a:cs typeface="Calibri" panose="020F0502020204030204" pitchFamily="34" charset="0"/>
              </a:rPr>
              <a:t>jeg</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er</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hellig</a:t>
            </a:r>
            <a:r>
              <a:rPr lang="en-GB" sz="2400" dirty="0">
                <a:latin typeface="Calibri" panose="020F0502020204030204" pitchFamily="34" charset="0"/>
                <a:cs typeface="Calibri" panose="020F0502020204030204" pitchFamily="34" charset="0"/>
              </a:rPr>
              <a:t>. </a:t>
            </a:r>
            <a:endParaRPr lang="nb-NO" sz="2400" b="1" dirty="0">
              <a:latin typeface="Calibri" panose="020F0502020204030204" pitchFamily="34" charset="0"/>
              <a:cs typeface="Calibri" panose="020F0502020204030204" pitchFamily="34" charset="0"/>
            </a:endParaRPr>
          </a:p>
          <a:p>
            <a:pPr marL="0" indent="0" algn="just">
              <a:buNone/>
            </a:pPr>
            <a:r>
              <a:rPr lang="nb-NO" sz="2400" b="1" dirty="0">
                <a:latin typeface="Calibri" panose="020F0502020204030204" pitchFamily="34" charset="0"/>
                <a:cs typeface="Calibri" panose="020F0502020204030204" pitchFamily="34" charset="0"/>
              </a:rPr>
              <a:t>Evangeliet etter Johannes 17:17-19 </a:t>
            </a:r>
            <a:r>
              <a:rPr lang="nb-NO" sz="2400" dirty="0">
                <a:latin typeface="Calibri" panose="020F0502020204030204" pitchFamily="34" charset="0"/>
                <a:cs typeface="Calibri" panose="020F0502020204030204" pitchFamily="34" charset="0"/>
              </a:rPr>
              <a:t>17 Hellige dem i sannheten, ditt ord er sannhet. 18 Som du har sendt meg til verden, har jeg sendt dem til verden. 19 Jeg helliger meg for dem, så også de skal helliges i sannheten.</a:t>
            </a:r>
          </a:p>
          <a:p>
            <a:pPr algn="just"/>
            <a:r>
              <a:rPr lang="nb-NO" sz="2400" dirty="0">
                <a:latin typeface="Calibri" panose="020F0502020204030204" pitchFamily="34" charset="0"/>
                <a:cs typeface="Calibri" panose="020F0502020204030204" pitchFamily="34" charset="0"/>
              </a:rPr>
              <a:t>Vi blir hellige ved å tro på Guds Ord og ved å leve et liv som er i samsvar med Ordet.</a:t>
            </a:r>
          </a:p>
          <a:p>
            <a:pPr marL="0" indent="0" algn="just">
              <a:buNone/>
            </a:pPr>
            <a:r>
              <a:rPr lang="nb-NO" sz="2400" b="1" dirty="0">
                <a:latin typeface="Calibri" panose="020F0502020204030204" pitchFamily="34" charset="0"/>
                <a:cs typeface="Calibri" panose="020F0502020204030204" pitchFamily="34" charset="0"/>
              </a:rPr>
              <a:t>Evangeliet etter Johannes 8:36 </a:t>
            </a:r>
            <a:r>
              <a:rPr lang="nb-NO" sz="2400" dirty="0">
                <a:latin typeface="Calibri" panose="020F0502020204030204" pitchFamily="34" charset="0"/>
                <a:cs typeface="Calibri" panose="020F0502020204030204" pitchFamily="34" charset="0"/>
              </a:rPr>
              <a:t>Får Sønnen frigjort dere, da blir dere </a:t>
            </a:r>
            <a:r>
              <a:rPr lang="nb-NO" sz="2400" dirty="0">
                <a:solidFill>
                  <a:srgbClr val="FF0000"/>
                </a:solidFill>
                <a:latin typeface="Calibri" panose="020F0502020204030204" pitchFamily="34" charset="0"/>
                <a:cs typeface="Calibri" panose="020F0502020204030204" pitchFamily="34" charset="0"/>
              </a:rPr>
              <a:t>virkelig fri.</a:t>
            </a:r>
          </a:p>
        </p:txBody>
      </p:sp>
    </p:spTree>
    <p:extLst>
      <p:ext uri="{BB962C8B-B14F-4D97-AF65-F5344CB8AC3E}">
        <p14:creationId xmlns:p14="http://schemas.microsoft.com/office/powerpoint/2010/main" val="348134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546F8B-A21C-4DCC-9C3F-335A13611542}"/>
              </a:ext>
            </a:extLst>
          </p:cNvPr>
          <p:cNvSpPr>
            <a:spLocks noGrp="1"/>
          </p:cNvSpPr>
          <p:nvPr>
            <p:ph type="title"/>
          </p:nvPr>
        </p:nvSpPr>
        <p:spPr>
          <a:xfrm>
            <a:off x="1703692" y="607332"/>
            <a:ext cx="8911687" cy="894297"/>
          </a:xfrm>
        </p:spPr>
        <p:txBody>
          <a:bodyPr/>
          <a:lstStyle/>
          <a:p>
            <a:r>
              <a:rPr lang="nb-NO" b="1" dirty="0" err="1">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Helligjørelse</a:t>
            </a:r>
            <a:r>
              <a:rPr lang="nb-NO"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2.bilde</a:t>
            </a:r>
            <a:endParaRPr lang="en-GB" dirty="0"/>
          </a:p>
        </p:txBody>
      </p:sp>
      <p:sp>
        <p:nvSpPr>
          <p:cNvPr id="3" name="Plassholder for innhold 2">
            <a:extLst>
              <a:ext uri="{FF2B5EF4-FFF2-40B4-BE49-F238E27FC236}">
                <a16:creationId xmlns:a16="http://schemas.microsoft.com/office/drawing/2014/main" id="{1C852A04-D2D3-43AF-8BCA-7E10212DE274}"/>
              </a:ext>
            </a:extLst>
          </p:cNvPr>
          <p:cNvSpPr>
            <a:spLocks noGrp="1"/>
          </p:cNvSpPr>
          <p:nvPr>
            <p:ph idx="1"/>
          </p:nvPr>
        </p:nvSpPr>
        <p:spPr>
          <a:xfrm>
            <a:off x="1703692" y="1325460"/>
            <a:ext cx="9537556" cy="4664280"/>
          </a:xfrm>
        </p:spPr>
        <p:txBody>
          <a:bodyPr>
            <a:noAutofit/>
          </a:bodyPr>
          <a:lstStyle/>
          <a:p>
            <a:pPr marL="0" indent="0" algn="just">
              <a:buNone/>
            </a:pPr>
            <a:r>
              <a:rPr lang="nb-NO" sz="2400" dirty="0">
                <a:latin typeface="Calibri" panose="020F0502020204030204" pitchFamily="34" charset="0"/>
                <a:cs typeface="Calibri" panose="020F0502020204030204" pitchFamily="34" charset="0"/>
              </a:rPr>
              <a:t>Hva gjør Gud når vi bekjenner og omvender oss fra våre synder?</a:t>
            </a:r>
          </a:p>
          <a:p>
            <a:pPr algn="just"/>
            <a:r>
              <a:rPr lang="nb-NO" sz="2400" b="1" dirty="0">
                <a:latin typeface="Calibri" panose="020F0502020204030204" pitchFamily="34" charset="0"/>
                <a:cs typeface="Calibri" panose="020F0502020204030204" pitchFamily="34" charset="0"/>
              </a:rPr>
              <a:t>Johannes’ første brev 1:9 </a:t>
            </a:r>
            <a:r>
              <a:rPr lang="nb-NO" sz="2400" dirty="0">
                <a:latin typeface="Calibri" panose="020F0502020204030204" pitchFamily="34" charset="0"/>
                <a:cs typeface="Calibri" panose="020F0502020204030204" pitchFamily="34" charset="0"/>
              </a:rPr>
              <a:t>Men dersom vi bekjenner våre synder, er han trofast og rettferdig, så han </a:t>
            </a:r>
            <a:r>
              <a:rPr lang="nb-NO" sz="2400" dirty="0">
                <a:solidFill>
                  <a:srgbClr val="FF0000"/>
                </a:solidFill>
                <a:latin typeface="Calibri" panose="020F0502020204030204" pitchFamily="34" charset="0"/>
                <a:cs typeface="Calibri" panose="020F0502020204030204" pitchFamily="34" charset="0"/>
              </a:rPr>
              <a:t>tilgir oss </a:t>
            </a:r>
            <a:r>
              <a:rPr lang="nb-NO" sz="2400" dirty="0">
                <a:latin typeface="Calibri" panose="020F0502020204030204" pitchFamily="34" charset="0"/>
                <a:cs typeface="Calibri" panose="020F0502020204030204" pitchFamily="34" charset="0"/>
              </a:rPr>
              <a:t>syndene og </a:t>
            </a:r>
            <a:r>
              <a:rPr lang="nb-NO" sz="2400" dirty="0">
                <a:solidFill>
                  <a:srgbClr val="FF0000"/>
                </a:solidFill>
                <a:latin typeface="Calibri" panose="020F0502020204030204" pitchFamily="34" charset="0"/>
                <a:cs typeface="Calibri" panose="020F0502020204030204" pitchFamily="34" charset="0"/>
              </a:rPr>
              <a:t>renser oss </a:t>
            </a:r>
            <a:r>
              <a:rPr lang="nb-NO" sz="2400" dirty="0">
                <a:latin typeface="Calibri" panose="020F0502020204030204" pitchFamily="34" charset="0"/>
                <a:cs typeface="Calibri" panose="020F0502020204030204" pitchFamily="34" charset="0"/>
              </a:rPr>
              <a:t>for all urett.</a:t>
            </a:r>
          </a:p>
          <a:p>
            <a:pPr algn="just"/>
            <a:r>
              <a:rPr lang="nb-NO" sz="2400" b="1" dirty="0">
                <a:latin typeface="Calibri" panose="020F0502020204030204" pitchFamily="34" charset="0"/>
                <a:cs typeface="Calibri" panose="020F0502020204030204" pitchFamily="34" charset="0"/>
              </a:rPr>
              <a:t>Mika 7:19 </a:t>
            </a:r>
            <a:r>
              <a:rPr lang="nb-NO" sz="2400" dirty="0">
                <a:latin typeface="Calibri" panose="020F0502020204030204" pitchFamily="34" charset="0"/>
                <a:cs typeface="Calibri" panose="020F0502020204030204" pitchFamily="34" charset="0"/>
              </a:rPr>
              <a:t>Herren skal igjen vise barmhjertighet mot oss og </a:t>
            </a:r>
            <a:r>
              <a:rPr lang="nb-NO" sz="2400" dirty="0">
                <a:solidFill>
                  <a:srgbClr val="FF0000"/>
                </a:solidFill>
                <a:latin typeface="Calibri" panose="020F0502020204030204" pitchFamily="34" charset="0"/>
                <a:cs typeface="Calibri" panose="020F0502020204030204" pitchFamily="34" charset="0"/>
              </a:rPr>
              <a:t>trå vår skyld under fot</a:t>
            </a:r>
            <a:r>
              <a:rPr lang="nb-NO" sz="2400" dirty="0">
                <a:latin typeface="Calibri" panose="020F0502020204030204" pitchFamily="34" charset="0"/>
                <a:cs typeface="Calibri" panose="020F0502020204030204" pitchFamily="34" charset="0"/>
              </a:rPr>
              <a:t>. Du skal </a:t>
            </a:r>
            <a:r>
              <a:rPr lang="nb-NO" sz="2400" dirty="0">
                <a:solidFill>
                  <a:srgbClr val="FF0000"/>
                </a:solidFill>
                <a:latin typeface="Calibri" panose="020F0502020204030204" pitchFamily="34" charset="0"/>
                <a:cs typeface="Calibri" panose="020F0502020204030204" pitchFamily="34" charset="0"/>
              </a:rPr>
              <a:t>kaste </a:t>
            </a:r>
            <a:r>
              <a:rPr lang="nb-NO" sz="2400" dirty="0">
                <a:latin typeface="Calibri" panose="020F0502020204030204" pitchFamily="34" charset="0"/>
                <a:cs typeface="Calibri" panose="020F0502020204030204" pitchFamily="34" charset="0"/>
              </a:rPr>
              <a:t>alle våre synder ned i havets dyp.</a:t>
            </a:r>
          </a:p>
          <a:p>
            <a:pPr algn="just"/>
            <a:r>
              <a:rPr lang="nb-NO" sz="2400" b="1" dirty="0">
                <a:latin typeface="Calibri" panose="020F0502020204030204" pitchFamily="34" charset="0"/>
                <a:cs typeface="Calibri" panose="020F0502020204030204" pitchFamily="34" charset="0"/>
              </a:rPr>
              <a:t>Jeremia 31:34b </a:t>
            </a:r>
            <a:r>
              <a:rPr lang="en-GB" sz="2400" dirty="0">
                <a:latin typeface="Calibri" panose="020F0502020204030204" pitchFamily="34" charset="0"/>
                <a:cs typeface="Calibri" panose="020F0502020204030204" pitchFamily="34" charset="0"/>
              </a:rPr>
              <a:t>For </a:t>
            </a:r>
            <a:r>
              <a:rPr lang="en-GB" sz="2400" dirty="0" err="1">
                <a:latin typeface="Calibri" panose="020F0502020204030204" pitchFamily="34" charset="0"/>
                <a:cs typeface="Calibri" panose="020F0502020204030204" pitchFamily="34" charset="0"/>
              </a:rPr>
              <a:t>jeg</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vil</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tilgi</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skylden</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deres</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og</a:t>
            </a:r>
            <a:r>
              <a:rPr lang="en-GB" sz="2400" dirty="0">
                <a:latin typeface="Calibri" panose="020F0502020204030204" pitchFamily="34" charset="0"/>
                <a:cs typeface="Calibri" panose="020F0502020204030204" pitchFamily="34" charset="0"/>
              </a:rPr>
              <a:t> </a:t>
            </a:r>
            <a:r>
              <a:rPr lang="en-GB" sz="2400" dirty="0" err="1">
                <a:solidFill>
                  <a:srgbClr val="FF0000"/>
                </a:solidFill>
                <a:latin typeface="Calibri" panose="020F0502020204030204" pitchFamily="34" charset="0"/>
                <a:cs typeface="Calibri" panose="020F0502020204030204" pitchFamily="34" charset="0"/>
              </a:rPr>
              <a:t>ikke</a:t>
            </a:r>
            <a:r>
              <a:rPr lang="en-GB" sz="2400" dirty="0">
                <a:solidFill>
                  <a:srgbClr val="FF0000"/>
                </a:solidFill>
                <a:latin typeface="Calibri" panose="020F0502020204030204" pitchFamily="34" charset="0"/>
                <a:cs typeface="Calibri" panose="020F0502020204030204" pitchFamily="34" charset="0"/>
              </a:rPr>
              <a:t> </a:t>
            </a:r>
            <a:r>
              <a:rPr lang="en-GB" sz="2400" dirty="0" err="1">
                <a:solidFill>
                  <a:srgbClr val="FF0000"/>
                </a:solidFill>
                <a:latin typeface="Calibri" panose="020F0502020204030204" pitchFamily="34" charset="0"/>
                <a:cs typeface="Calibri" panose="020F0502020204030204" pitchFamily="34" charset="0"/>
              </a:rPr>
              <a:t>lenger</a:t>
            </a:r>
            <a:r>
              <a:rPr lang="en-GB" sz="2400" dirty="0">
                <a:solidFill>
                  <a:srgbClr val="FF0000"/>
                </a:solidFill>
                <a:latin typeface="Calibri" panose="020F0502020204030204" pitchFamily="34" charset="0"/>
                <a:cs typeface="Calibri" panose="020F0502020204030204" pitchFamily="34" charset="0"/>
              </a:rPr>
              <a:t> </a:t>
            </a:r>
            <a:r>
              <a:rPr lang="en-GB" sz="2400" dirty="0" err="1">
                <a:solidFill>
                  <a:srgbClr val="FF0000"/>
                </a:solidFill>
                <a:latin typeface="Calibri" panose="020F0502020204030204" pitchFamily="34" charset="0"/>
                <a:cs typeface="Calibri" panose="020F0502020204030204" pitchFamily="34" charset="0"/>
              </a:rPr>
              <a:t>huske</a:t>
            </a:r>
            <a:r>
              <a:rPr lang="en-GB" sz="2400" dirty="0">
                <a:solidFill>
                  <a:srgbClr val="FF0000"/>
                </a:solidFill>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synden</a:t>
            </a:r>
            <a:r>
              <a:rPr lang="en-GB" sz="2400" dirty="0">
                <a:latin typeface="Calibri" panose="020F0502020204030204" pitchFamily="34" charset="0"/>
                <a:cs typeface="Calibri" panose="020F0502020204030204" pitchFamily="34" charset="0"/>
              </a:rPr>
              <a:t>.</a:t>
            </a:r>
          </a:p>
          <a:p>
            <a:pPr algn="just"/>
            <a:r>
              <a:rPr lang="en-GB" sz="2400" b="1" dirty="0" err="1">
                <a:latin typeface="Calibri" panose="020F0502020204030204" pitchFamily="34" charset="0"/>
                <a:cs typeface="Calibri" panose="020F0502020204030204" pitchFamily="34" charset="0"/>
              </a:rPr>
              <a:t>Jesaja</a:t>
            </a:r>
            <a:r>
              <a:rPr lang="en-GB" sz="2400" b="1" dirty="0">
                <a:latin typeface="Calibri" panose="020F0502020204030204" pitchFamily="34" charset="0"/>
                <a:cs typeface="Calibri" panose="020F0502020204030204" pitchFamily="34" charset="0"/>
              </a:rPr>
              <a:t> 38:17c  </a:t>
            </a:r>
            <a:r>
              <a:rPr lang="en-GB" sz="2400" dirty="0">
                <a:latin typeface="Calibri" panose="020F0502020204030204" pitchFamily="34" charset="0"/>
                <a:cs typeface="Calibri" panose="020F0502020204030204" pitchFamily="34" charset="0"/>
              </a:rPr>
              <a:t>For du har </a:t>
            </a:r>
            <a:r>
              <a:rPr lang="en-GB" sz="2400" dirty="0" err="1">
                <a:solidFill>
                  <a:srgbClr val="FF0000"/>
                </a:solidFill>
                <a:latin typeface="Calibri" panose="020F0502020204030204" pitchFamily="34" charset="0"/>
                <a:cs typeface="Calibri" panose="020F0502020204030204" pitchFamily="34" charset="0"/>
              </a:rPr>
              <a:t>kastet</a:t>
            </a:r>
            <a:r>
              <a:rPr lang="en-GB" sz="2400" dirty="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alle</a:t>
            </a:r>
            <a:r>
              <a:rPr lang="en-GB" sz="2400" dirty="0">
                <a:latin typeface="Calibri" panose="020F0502020204030204" pitchFamily="34" charset="0"/>
                <a:cs typeface="Calibri" panose="020F0502020204030204" pitchFamily="34" charset="0"/>
              </a:rPr>
              <a:t> mine </a:t>
            </a:r>
            <a:r>
              <a:rPr lang="en-GB" sz="2400" dirty="0" err="1">
                <a:latin typeface="Calibri" panose="020F0502020204030204" pitchFamily="34" charset="0"/>
                <a:cs typeface="Calibri" panose="020F0502020204030204" pitchFamily="34" charset="0"/>
              </a:rPr>
              <a:t>synder</a:t>
            </a:r>
            <a:r>
              <a:rPr lang="en-GB" sz="2400" dirty="0">
                <a:latin typeface="Calibri" panose="020F0502020204030204" pitchFamily="34" charset="0"/>
                <a:cs typeface="Calibri" panose="020F0502020204030204" pitchFamily="34" charset="0"/>
              </a:rPr>
              <a:t> </a:t>
            </a:r>
            <a:r>
              <a:rPr lang="en-GB" sz="2400" dirty="0" err="1">
                <a:solidFill>
                  <a:srgbClr val="FF0000"/>
                </a:solidFill>
                <a:latin typeface="Calibri" panose="020F0502020204030204" pitchFamily="34" charset="0"/>
                <a:cs typeface="Calibri" panose="020F0502020204030204" pitchFamily="34" charset="0"/>
              </a:rPr>
              <a:t>bak</a:t>
            </a:r>
            <a:r>
              <a:rPr lang="en-GB" sz="2400" dirty="0">
                <a:solidFill>
                  <a:srgbClr val="FF0000"/>
                </a:solidFill>
                <a:latin typeface="Calibri" panose="020F0502020204030204" pitchFamily="34" charset="0"/>
                <a:cs typeface="Calibri" panose="020F0502020204030204" pitchFamily="34" charset="0"/>
              </a:rPr>
              <a:t> din </a:t>
            </a:r>
            <a:r>
              <a:rPr lang="en-GB" sz="2400" dirty="0" err="1">
                <a:solidFill>
                  <a:srgbClr val="FF0000"/>
                </a:solidFill>
                <a:latin typeface="Calibri" panose="020F0502020204030204" pitchFamily="34" charset="0"/>
                <a:cs typeface="Calibri" panose="020F0502020204030204" pitchFamily="34" charset="0"/>
              </a:rPr>
              <a:t>rygg</a:t>
            </a:r>
            <a:r>
              <a:rPr lang="en-GB" sz="2400" dirty="0">
                <a:latin typeface="Calibri" panose="020F0502020204030204" pitchFamily="34" charset="0"/>
                <a:cs typeface="Calibri" panose="020F0502020204030204" pitchFamily="34" charset="0"/>
              </a:rPr>
              <a:t>.</a:t>
            </a:r>
          </a:p>
          <a:p>
            <a:pPr algn="just"/>
            <a:r>
              <a:rPr lang="en-GB" sz="2400" b="1" dirty="0">
                <a:latin typeface="Calibri" panose="020F0502020204030204" pitchFamily="34" charset="0"/>
                <a:cs typeface="Calibri" panose="020F0502020204030204" pitchFamily="34" charset="0"/>
              </a:rPr>
              <a:t>Paulus’ </a:t>
            </a:r>
            <a:r>
              <a:rPr lang="en-GB" sz="2400" b="1" dirty="0" err="1">
                <a:latin typeface="Calibri" panose="020F0502020204030204" pitchFamily="34" charset="0"/>
                <a:cs typeface="Calibri" panose="020F0502020204030204" pitchFamily="34" charset="0"/>
              </a:rPr>
              <a:t>brev</a:t>
            </a:r>
            <a:r>
              <a:rPr lang="en-GB" sz="2400" b="1" dirty="0">
                <a:latin typeface="Calibri" panose="020F0502020204030204" pitchFamily="34" charset="0"/>
                <a:cs typeface="Calibri" panose="020F0502020204030204" pitchFamily="34" charset="0"/>
              </a:rPr>
              <a:t> </a:t>
            </a:r>
            <a:r>
              <a:rPr lang="en-GB" sz="2400" b="1" dirty="0" err="1">
                <a:latin typeface="Calibri" panose="020F0502020204030204" pitchFamily="34" charset="0"/>
                <a:cs typeface="Calibri" panose="020F0502020204030204" pitchFamily="34" charset="0"/>
              </a:rPr>
              <a:t>til</a:t>
            </a:r>
            <a:r>
              <a:rPr lang="en-GB" sz="2400" b="1" dirty="0">
                <a:latin typeface="Calibri" panose="020F0502020204030204" pitchFamily="34" charset="0"/>
                <a:cs typeface="Calibri" panose="020F0502020204030204" pitchFamily="34" charset="0"/>
              </a:rPr>
              <a:t> </a:t>
            </a:r>
            <a:r>
              <a:rPr lang="en-GB" sz="2400" b="1" dirty="0" err="1">
                <a:latin typeface="Calibri" panose="020F0502020204030204" pitchFamily="34" charset="0"/>
                <a:cs typeface="Calibri" panose="020F0502020204030204" pitchFamily="34" charset="0"/>
              </a:rPr>
              <a:t>romerne</a:t>
            </a:r>
            <a:r>
              <a:rPr lang="en-GB" sz="2400" b="1" dirty="0">
                <a:latin typeface="Calibri" panose="020F0502020204030204" pitchFamily="34" charset="0"/>
                <a:cs typeface="Calibri" panose="020F0502020204030204" pitchFamily="34" charset="0"/>
              </a:rPr>
              <a:t> 4:7 </a:t>
            </a:r>
            <a:r>
              <a:rPr lang="nb-NO" sz="2400" dirty="0">
                <a:latin typeface="Calibri" panose="020F0502020204030204" pitchFamily="34" charset="0"/>
                <a:cs typeface="Calibri" panose="020F0502020204030204" pitchFamily="34" charset="0"/>
              </a:rPr>
              <a:t>Salige er de som har fått sine lovbrudd tilgitt og sine synder </a:t>
            </a:r>
            <a:r>
              <a:rPr lang="nb-NO" sz="2400" dirty="0">
                <a:solidFill>
                  <a:srgbClr val="FF0000"/>
                </a:solidFill>
                <a:latin typeface="Calibri" panose="020F0502020204030204" pitchFamily="34" charset="0"/>
                <a:cs typeface="Calibri" panose="020F0502020204030204" pitchFamily="34" charset="0"/>
              </a:rPr>
              <a:t>skjult</a:t>
            </a:r>
            <a:r>
              <a:rPr lang="nb-NO" sz="2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1005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640421"/>
            <a:ext cx="8911687" cy="676651"/>
          </a:xfrm>
        </p:spPr>
        <p:txBody>
          <a:bodyPr/>
          <a:lstStyle/>
          <a:p>
            <a:r>
              <a:rPr lang="nb-NO"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Seire</a:t>
            </a:r>
            <a:endParaRPr lang="en-US" b="1" dirty="0">
              <a:solidFill>
                <a:schemeClr val="bg1">
                  <a:lumMod val="8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40156" y="1392192"/>
            <a:ext cx="9860743" cy="4907939"/>
          </a:xfrm>
        </p:spPr>
        <p:txBody>
          <a:bodyPr>
            <a:noAutofit/>
          </a:bodyPr>
          <a:lstStyle/>
          <a:p>
            <a:pPr algn="just"/>
            <a:r>
              <a:rPr lang="nb-NO" sz="2200" dirty="0">
                <a:solidFill>
                  <a:srgbClr val="0070C0"/>
                </a:solidFill>
                <a:latin typeface="Calibri" panose="020F0502020204030204" pitchFamily="34" charset="0"/>
                <a:cs typeface="Calibri" panose="020F0502020204030204" pitchFamily="34" charset="0"/>
              </a:rPr>
              <a:t>Seire over fristelser og synd</a:t>
            </a:r>
          </a:p>
          <a:p>
            <a:pPr marL="0" indent="0" algn="just">
              <a:buNone/>
            </a:pPr>
            <a:r>
              <a:rPr lang="nb-NO" sz="2200" b="1" dirty="0">
                <a:latin typeface="Calibri" panose="020F0502020204030204" pitchFamily="34" charset="0"/>
                <a:cs typeface="Calibri" panose="020F0502020204030204" pitchFamily="34" charset="0"/>
              </a:rPr>
              <a:t>Evangeliet etter Matteus 4:1-11 </a:t>
            </a:r>
            <a:r>
              <a:rPr lang="nb-NO" sz="2200" dirty="0">
                <a:latin typeface="Calibri" panose="020F0502020204030204" pitchFamily="34" charset="0"/>
                <a:cs typeface="Calibri" panose="020F0502020204030204" pitchFamily="34" charset="0"/>
              </a:rPr>
              <a:t>Jesus ble så av Ånden ført ut i ødemarken for å bli fristet av djevelen.  2 Han fastet i førti dager og førti netter og ble til sist sulten.  3 Da kom fristeren til ham og sa: «Er du Guds Sønn, så si at disse steinene skal bli til brød!»  4 Jesus svarte: «Det står skrevet: Mennesket lever ikke av brød alene, men av </a:t>
            </a:r>
            <a:r>
              <a:rPr lang="nb-NO" sz="2200" dirty="0">
                <a:solidFill>
                  <a:srgbClr val="FF0000"/>
                </a:solidFill>
                <a:latin typeface="Calibri" panose="020F0502020204030204" pitchFamily="34" charset="0"/>
                <a:cs typeface="Calibri" panose="020F0502020204030204" pitchFamily="34" charset="0"/>
              </a:rPr>
              <a:t>hvert ord som kommer fra Guds munn</a:t>
            </a:r>
            <a:r>
              <a:rPr lang="nb-NO" sz="2200" dirty="0">
                <a:latin typeface="Calibri" panose="020F0502020204030204" pitchFamily="34" charset="0"/>
                <a:cs typeface="Calibri" panose="020F0502020204030204" pitchFamily="34" charset="0"/>
              </a:rPr>
              <a:t>.» 5 Da tok djevelen ham med til den hellige byen, stilte ham ytterst på tempelmuren  6 og sa: «Er du Guds Sønn, så kast deg ned herfra! For det står skrevet: Han skal gi englene sine befaling om deg. Og: De skal bære deg på hendene så du ikke støter foten mot noen stein.» 7 Men Jesus sa til ham: «Det står også skrevet: Du skal ikke sette Herren din Gud på prøve.» 8 Så tok djevelen ham med seg opp på et meget høyt fjell og viste ham alle verdens riker og deres herlighet  9 og sa: «Alt dette vil jeg gi deg dersom du faller ned og tilber meg.» 10 Da sa Jesus til ham: «Bort fra meg, Satan! For det står skrevet: Herren din Gud skal du tilbe, og ham alene skal du tjene.»11 Da forlot djevelen ham, og se, engler kom og tjente ham.</a:t>
            </a:r>
          </a:p>
          <a:p>
            <a:pPr marL="0" indent="0" algn="just">
              <a:buNone/>
            </a:pPr>
            <a:endParaRPr lang="nb-NO" sz="2200" dirty="0"/>
          </a:p>
        </p:txBody>
      </p:sp>
    </p:spTree>
    <p:extLst>
      <p:ext uri="{BB962C8B-B14F-4D97-AF65-F5344CB8AC3E}">
        <p14:creationId xmlns:p14="http://schemas.microsoft.com/office/powerpoint/2010/main" val="251439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624110"/>
            <a:ext cx="8911687" cy="785240"/>
          </a:xfrm>
        </p:spPr>
        <p:txBody>
          <a:bodyPr>
            <a:normAutofit/>
          </a:bodyPr>
          <a:lstStyle/>
          <a:p>
            <a:r>
              <a:rPr lang="nb-NO"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Seire – 2.bilde</a:t>
            </a:r>
            <a:endParaRPr lang="en-US" b="1" dirty="0">
              <a:solidFill>
                <a:schemeClr val="bg1">
                  <a:lumMod val="8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45690" y="1260059"/>
            <a:ext cx="8915400" cy="4973831"/>
          </a:xfrm>
        </p:spPr>
        <p:txBody>
          <a:bodyPr>
            <a:normAutofit/>
          </a:bodyPr>
          <a:lstStyle/>
          <a:p>
            <a:pPr algn="just"/>
            <a:r>
              <a:rPr lang="nb-NO" sz="2400" dirty="0">
                <a:solidFill>
                  <a:srgbClr val="0070C0"/>
                </a:solidFill>
                <a:latin typeface="Calibri" panose="020F0502020204030204" pitchFamily="34" charset="0"/>
                <a:cs typeface="Calibri" panose="020F0502020204030204" pitchFamily="34" charset="0"/>
              </a:rPr>
              <a:t>Seire over alt som kan binde oss</a:t>
            </a:r>
          </a:p>
          <a:p>
            <a:pPr marL="0" indent="0" algn="just">
              <a:buNone/>
            </a:pPr>
            <a:r>
              <a:rPr lang="nb-NO" sz="2400" dirty="0">
                <a:solidFill>
                  <a:schemeClr val="tx1"/>
                </a:solidFill>
                <a:latin typeface="Calibri" panose="020F0502020204030204" pitchFamily="34" charset="0"/>
                <a:cs typeface="Calibri" panose="020F0502020204030204" pitchFamily="34" charset="0"/>
              </a:rPr>
              <a:t>Eksempel frykt, skyld, bitterhet, </a:t>
            </a:r>
            <a:r>
              <a:rPr lang="nb-NO" sz="2400" dirty="0" err="1">
                <a:solidFill>
                  <a:schemeClr val="tx1"/>
                </a:solidFill>
                <a:latin typeface="Calibri" panose="020F0502020204030204" pitchFamily="34" charset="0"/>
                <a:cs typeface="Calibri" panose="020F0502020204030204" pitchFamily="34" charset="0"/>
              </a:rPr>
              <a:t>osv</a:t>
            </a:r>
            <a:endParaRPr lang="nb-NO" sz="2400" dirty="0">
              <a:solidFill>
                <a:schemeClr val="tx1"/>
              </a:solidFill>
              <a:latin typeface="Calibri" panose="020F0502020204030204" pitchFamily="34" charset="0"/>
              <a:cs typeface="Calibri" panose="020F0502020204030204" pitchFamily="34" charset="0"/>
            </a:endParaRPr>
          </a:p>
          <a:p>
            <a:pPr marL="0" indent="0" algn="just">
              <a:buNone/>
            </a:pPr>
            <a:endParaRPr lang="en-US" sz="2400" dirty="0">
              <a:latin typeface="Calibri" panose="020F0502020204030204" pitchFamily="34" charset="0"/>
              <a:cs typeface="Calibri" panose="020F0502020204030204" pitchFamily="34" charset="0"/>
            </a:endParaRPr>
          </a:p>
        </p:txBody>
      </p:sp>
      <p:pic>
        <p:nvPicPr>
          <p:cNvPr id="4" name="Bilde 3">
            <a:extLst>
              <a:ext uri="{FF2B5EF4-FFF2-40B4-BE49-F238E27FC236}">
                <a16:creationId xmlns:a16="http://schemas.microsoft.com/office/drawing/2014/main" id="{27169F99-090B-4D63-90F4-903D9204FC5D}"/>
              </a:ext>
            </a:extLst>
          </p:cNvPr>
          <p:cNvPicPr>
            <a:picLocks noChangeAspect="1"/>
          </p:cNvPicPr>
          <p:nvPr/>
        </p:nvPicPr>
        <p:blipFill>
          <a:blip r:embed="rId2"/>
          <a:stretch>
            <a:fillRect/>
          </a:stretch>
        </p:blipFill>
        <p:spPr>
          <a:xfrm>
            <a:off x="1530910" y="2643617"/>
            <a:ext cx="5343680" cy="2671841"/>
          </a:xfrm>
          <a:prstGeom prst="rect">
            <a:avLst/>
          </a:prstGeom>
        </p:spPr>
      </p:pic>
      <p:pic>
        <p:nvPicPr>
          <p:cNvPr id="5" name="Bilde 4">
            <a:extLst>
              <a:ext uri="{FF2B5EF4-FFF2-40B4-BE49-F238E27FC236}">
                <a16:creationId xmlns:a16="http://schemas.microsoft.com/office/drawing/2014/main" id="{50F18754-4BBA-426A-9121-D9EABBE0D1E3}"/>
              </a:ext>
            </a:extLst>
          </p:cNvPr>
          <p:cNvPicPr>
            <a:picLocks noChangeAspect="1"/>
          </p:cNvPicPr>
          <p:nvPr/>
        </p:nvPicPr>
        <p:blipFill>
          <a:blip r:embed="rId3"/>
          <a:stretch>
            <a:fillRect/>
          </a:stretch>
        </p:blipFill>
        <p:spPr>
          <a:xfrm>
            <a:off x="7170186" y="2532105"/>
            <a:ext cx="4259814" cy="2824442"/>
          </a:xfrm>
          <a:prstGeom prst="rect">
            <a:avLst/>
          </a:prstGeom>
        </p:spPr>
      </p:pic>
    </p:spTree>
    <p:extLst>
      <p:ext uri="{BB962C8B-B14F-4D97-AF65-F5344CB8AC3E}">
        <p14:creationId xmlns:p14="http://schemas.microsoft.com/office/powerpoint/2010/main" val="80851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682184"/>
            <a:ext cx="8911687" cy="644517"/>
          </a:xfrm>
        </p:spPr>
        <p:txBody>
          <a:bodyPr>
            <a:normAutofit/>
          </a:bodyPr>
          <a:lstStyle/>
          <a:p>
            <a:r>
              <a:rPr lang="nb-NO"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Utforming av verdensbilde</a:t>
            </a:r>
            <a:endParaRPr lang="en-US" b="1" dirty="0">
              <a:solidFill>
                <a:schemeClr val="bg1">
                  <a:lumMod val="8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08724" y="1352145"/>
            <a:ext cx="10288418" cy="4973153"/>
          </a:xfrm>
        </p:spPr>
        <p:txBody>
          <a:bodyPr>
            <a:normAutofit/>
          </a:bodyPr>
          <a:lstStyle/>
          <a:p>
            <a:pPr algn="just"/>
            <a:r>
              <a:rPr lang="nb-NO" sz="2400" dirty="0">
                <a:solidFill>
                  <a:schemeClr val="tx1"/>
                </a:solidFill>
                <a:latin typeface="Calibri" panose="020F0502020204030204" pitchFamily="34" charset="0"/>
                <a:cs typeface="Calibri" panose="020F0502020204030204" pitchFamily="34" charset="0"/>
              </a:rPr>
              <a:t>Et personlig verdensbilde er de grunnleggende antagelser eller begreper vi har om verden (perspektiv på verden – brillene vi ser og forstår verden igjennom). Verdensbildet strukturerer vår </a:t>
            </a:r>
            <a:r>
              <a:rPr lang="nb-NO" sz="2400" dirty="0">
                <a:solidFill>
                  <a:srgbClr val="FF0000"/>
                </a:solidFill>
                <a:latin typeface="Calibri" panose="020F0502020204030204" pitchFamily="34" charset="0"/>
                <a:cs typeface="Calibri" panose="020F0502020204030204" pitchFamily="34" charset="0"/>
              </a:rPr>
              <a:t>tenking</a:t>
            </a:r>
            <a:r>
              <a:rPr lang="nb-NO" sz="2400" dirty="0">
                <a:solidFill>
                  <a:schemeClr val="tx1"/>
                </a:solidFill>
                <a:latin typeface="Calibri" panose="020F0502020204030204" pitchFamily="34" charset="0"/>
                <a:cs typeface="Calibri" panose="020F0502020204030204" pitchFamily="34" charset="0"/>
              </a:rPr>
              <a:t> og </a:t>
            </a:r>
            <a:r>
              <a:rPr lang="nb-NO" sz="2400" dirty="0">
                <a:solidFill>
                  <a:srgbClr val="FF0000"/>
                </a:solidFill>
                <a:latin typeface="Calibri" panose="020F0502020204030204" pitchFamily="34" charset="0"/>
                <a:cs typeface="Calibri" panose="020F0502020204030204" pitchFamily="34" charset="0"/>
              </a:rPr>
              <a:t>handling</a:t>
            </a:r>
            <a:r>
              <a:rPr lang="nb-NO" sz="2400" dirty="0">
                <a:solidFill>
                  <a:schemeClr val="tx1"/>
                </a:solidFill>
                <a:latin typeface="Calibri" panose="020F0502020204030204" pitchFamily="34" charset="0"/>
                <a:cs typeface="Calibri" panose="020F0502020204030204" pitchFamily="34" charset="0"/>
              </a:rPr>
              <a:t>.</a:t>
            </a:r>
          </a:p>
          <a:p>
            <a:pPr marL="0" indent="0" algn="just">
              <a:buNone/>
            </a:pPr>
            <a:endParaRPr lang="nb-NO" sz="2400" dirty="0">
              <a:solidFill>
                <a:schemeClr val="tx1"/>
              </a:solidFill>
              <a:latin typeface="Calibri" panose="020F0502020204030204" pitchFamily="34" charset="0"/>
              <a:cs typeface="Calibri" panose="020F0502020204030204" pitchFamily="34" charset="0"/>
            </a:endParaRPr>
          </a:p>
          <a:p>
            <a:pPr marL="0" indent="0" algn="just">
              <a:buNone/>
            </a:pPr>
            <a:endParaRPr lang="nb-NO" sz="2400" dirty="0">
              <a:solidFill>
                <a:schemeClr val="tx1"/>
              </a:solidFill>
              <a:latin typeface="Calibri" panose="020F0502020204030204" pitchFamily="34" charset="0"/>
              <a:cs typeface="Calibri" panose="020F0502020204030204" pitchFamily="34" charset="0"/>
            </a:endParaRPr>
          </a:p>
          <a:p>
            <a:pPr marL="0" indent="0" algn="just">
              <a:buNone/>
            </a:pPr>
            <a:endParaRPr lang="nb-NO" sz="2400" dirty="0">
              <a:solidFill>
                <a:schemeClr val="tx1"/>
              </a:solidFill>
              <a:latin typeface="Calibri" panose="020F0502020204030204" pitchFamily="34" charset="0"/>
              <a:cs typeface="Calibri" panose="020F0502020204030204" pitchFamily="34" charset="0"/>
            </a:endParaRPr>
          </a:p>
          <a:p>
            <a:pPr marL="0" indent="0" algn="just">
              <a:buNone/>
            </a:pPr>
            <a:endParaRPr lang="nb-NO" sz="2400" dirty="0">
              <a:solidFill>
                <a:schemeClr val="tx1"/>
              </a:solidFill>
              <a:latin typeface="Calibri" panose="020F0502020204030204" pitchFamily="34" charset="0"/>
              <a:cs typeface="Calibri" panose="020F0502020204030204" pitchFamily="34" charset="0"/>
            </a:endParaRPr>
          </a:p>
          <a:p>
            <a:pPr marL="0" indent="0" algn="just">
              <a:buNone/>
            </a:pPr>
            <a:endParaRPr lang="nb-NO" sz="2400" b="1" dirty="0">
              <a:solidFill>
                <a:schemeClr val="tx1"/>
              </a:solidFill>
              <a:latin typeface="Calibri" panose="020F0502020204030204" pitchFamily="34" charset="0"/>
              <a:cs typeface="Calibri" panose="020F0502020204030204" pitchFamily="34" charset="0"/>
            </a:endParaRPr>
          </a:p>
          <a:p>
            <a:pPr marL="0" indent="0" algn="just">
              <a:buNone/>
            </a:pPr>
            <a:r>
              <a:rPr lang="nb-NO" sz="2400" b="1" dirty="0">
                <a:solidFill>
                  <a:schemeClr val="tx1"/>
                </a:solidFill>
                <a:latin typeface="Calibri" panose="020F0502020204030204" pitchFamily="34" charset="0"/>
                <a:cs typeface="Calibri" panose="020F0502020204030204" pitchFamily="34" charset="0"/>
              </a:rPr>
              <a:t>Paulus’ brev til romerne 12:2 </a:t>
            </a:r>
            <a:r>
              <a:rPr lang="nb-NO" sz="2400" dirty="0">
                <a:solidFill>
                  <a:schemeClr val="tx1"/>
                </a:solidFill>
                <a:latin typeface="Calibri" panose="020F0502020204030204" pitchFamily="34" charset="0"/>
                <a:cs typeface="Calibri" panose="020F0502020204030204" pitchFamily="34" charset="0"/>
              </a:rPr>
              <a:t>Innrett dere ikke etter den nåværende verden, men la dere </a:t>
            </a:r>
            <a:r>
              <a:rPr lang="nb-NO" sz="2400" dirty="0">
                <a:solidFill>
                  <a:srgbClr val="FF0000"/>
                </a:solidFill>
                <a:latin typeface="Calibri" panose="020F0502020204030204" pitchFamily="34" charset="0"/>
                <a:cs typeface="Calibri" panose="020F0502020204030204" pitchFamily="34" charset="0"/>
              </a:rPr>
              <a:t>forvandle ved at sinnet fornyes</a:t>
            </a:r>
            <a:r>
              <a:rPr lang="nb-NO" sz="2400" dirty="0">
                <a:solidFill>
                  <a:schemeClr val="tx1"/>
                </a:solidFill>
                <a:latin typeface="Calibri" panose="020F0502020204030204" pitchFamily="34" charset="0"/>
                <a:cs typeface="Calibri" panose="020F0502020204030204" pitchFamily="34" charset="0"/>
              </a:rPr>
              <a:t>, så dere kan dømme om hva som er Guds vilje: det gode, det som er til glede for Gud, det fullkomne.</a:t>
            </a:r>
          </a:p>
        </p:txBody>
      </p:sp>
      <p:pic>
        <p:nvPicPr>
          <p:cNvPr id="4" name="Bilde 3">
            <a:extLst>
              <a:ext uri="{FF2B5EF4-FFF2-40B4-BE49-F238E27FC236}">
                <a16:creationId xmlns:a16="http://schemas.microsoft.com/office/drawing/2014/main" id="{31CBCBF8-D19C-4680-A5BE-5EDF777A1C20}"/>
              </a:ext>
            </a:extLst>
          </p:cNvPr>
          <p:cNvPicPr>
            <a:picLocks noChangeAspect="1"/>
          </p:cNvPicPr>
          <p:nvPr/>
        </p:nvPicPr>
        <p:blipFill>
          <a:blip r:embed="rId2"/>
          <a:stretch>
            <a:fillRect/>
          </a:stretch>
        </p:blipFill>
        <p:spPr>
          <a:xfrm>
            <a:off x="3303038" y="2546286"/>
            <a:ext cx="5225142" cy="2460770"/>
          </a:xfrm>
          <a:prstGeom prst="rect">
            <a:avLst/>
          </a:prstGeom>
        </p:spPr>
      </p:pic>
    </p:spTree>
    <p:extLst>
      <p:ext uri="{BB962C8B-B14F-4D97-AF65-F5344CB8AC3E}">
        <p14:creationId xmlns:p14="http://schemas.microsoft.com/office/powerpoint/2010/main" val="315024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0156" y="1324839"/>
            <a:ext cx="10008066" cy="5038138"/>
          </a:xfrm>
        </p:spPr>
        <p:txBody>
          <a:bodyPr>
            <a:normAutofit lnSpcReduction="10000"/>
          </a:bodyPr>
          <a:lstStyle/>
          <a:p>
            <a:pPr algn="just"/>
            <a:r>
              <a:rPr lang="en-US" sz="2400" b="1" dirty="0">
                <a:latin typeface="Calibri" panose="020F0502020204030204" pitchFamily="34" charset="0"/>
                <a:cs typeface="Calibri" panose="020F0502020204030204" pitchFamily="34" charset="0"/>
              </a:rPr>
              <a:t>Indre </a:t>
            </a:r>
            <a:r>
              <a:rPr lang="en-US" sz="2400" b="1" dirty="0" err="1">
                <a:latin typeface="Calibri" panose="020F0502020204030204" pitchFamily="34" charset="0"/>
                <a:cs typeface="Calibri" panose="020F0502020204030204" pitchFamily="34" charset="0"/>
              </a:rPr>
              <a:t>styrke</a:t>
            </a:r>
            <a:endParaRPr lang="en-US" sz="2400" b="1" dirty="0">
              <a:latin typeface="Calibri" panose="020F0502020204030204" pitchFamily="34" charset="0"/>
              <a:cs typeface="Calibri" panose="020F0502020204030204" pitchFamily="34" charset="0"/>
            </a:endParaRPr>
          </a:p>
          <a:p>
            <a:pPr marL="0" indent="0" algn="just">
              <a:buNone/>
            </a:pPr>
            <a:r>
              <a:rPr lang="en-US" sz="2400" b="1" dirty="0">
                <a:latin typeface="Calibri" panose="020F0502020204030204" pitchFamily="34" charset="0"/>
                <a:cs typeface="Calibri" panose="020F0502020204030204" pitchFamily="34" charset="0"/>
              </a:rPr>
              <a:t>Paulus’ </a:t>
            </a:r>
            <a:r>
              <a:rPr lang="en-US" sz="2400" b="1" dirty="0" err="1">
                <a:latin typeface="Calibri" panose="020F0502020204030204" pitchFamily="34" charset="0"/>
                <a:cs typeface="Calibri" panose="020F0502020204030204" pitchFamily="34" charset="0"/>
              </a:rPr>
              <a:t>brev</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til</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efeserne</a:t>
            </a:r>
            <a:r>
              <a:rPr lang="en-US" sz="2400" b="1" dirty="0">
                <a:latin typeface="Calibri" panose="020F0502020204030204" pitchFamily="34" charset="0"/>
                <a:cs typeface="Calibri" panose="020F0502020204030204" pitchFamily="34" charset="0"/>
              </a:rPr>
              <a:t> 3: 16 </a:t>
            </a:r>
            <a:r>
              <a:rPr lang="en-US" sz="2400" dirty="0" err="1">
                <a:latin typeface="Calibri" panose="020F0502020204030204" pitchFamily="34" charset="0"/>
                <a:cs typeface="Calibri" panose="020F0502020204030204" pitchFamily="34" charset="0"/>
              </a:rPr>
              <a:t>Må</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han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som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er</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så</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rik</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på</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herlighet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gi</a:t>
            </a:r>
            <a:r>
              <a:rPr lang="en-US" sz="2400" dirty="0">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deres</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indre</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menneske</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kraft</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og</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styrke</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ved</a:t>
            </a:r>
            <a:r>
              <a:rPr lang="en-US" sz="2400" dirty="0">
                <a:solidFill>
                  <a:srgbClr val="FF0000"/>
                </a:solidFill>
                <a:latin typeface="Calibri" panose="020F0502020204030204" pitchFamily="34" charset="0"/>
                <a:cs typeface="Calibri" panose="020F0502020204030204" pitchFamily="34" charset="0"/>
              </a:rPr>
              <a:t> sin </a:t>
            </a:r>
            <a:r>
              <a:rPr lang="en-US" sz="2400" dirty="0" err="1">
                <a:solidFill>
                  <a:srgbClr val="FF0000"/>
                </a:solidFill>
                <a:latin typeface="Calibri" panose="020F0502020204030204" pitchFamily="34" charset="0"/>
                <a:cs typeface="Calibri" panose="020F0502020204030204" pitchFamily="34" charset="0"/>
              </a:rPr>
              <a:t>Ånd</a:t>
            </a:r>
            <a:r>
              <a:rPr lang="en-US" sz="2400" dirty="0">
                <a:latin typeface="Calibri" panose="020F0502020204030204" pitchFamily="34" charset="0"/>
                <a:cs typeface="Calibri" panose="020F0502020204030204" pitchFamily="34" charset="0"/>
              </a:rPr>
              <a:t>.</a:t>
            </a:r>
          </a:p>
          <a:p>
            <a:pPr marL="0" indent="0" algn="just">
              <a:buNone/>
            </a:pPr>
            <a:r>
              <a:rPr lang="en-US" sz="2400" b="1" dirty="0">
                <a:latin typeface="Calibri" panose="020F0502020204030204" pitchFamily="34" charset="0"/>
                <a:cs typeface="Calibri" panose="020F0502020204030204" pitchFamily="34" charset="0"/>
              </a:rPr>
              <a:t>Paulus’ </a:t>
            </a:r>
            <a:r>
              <a:rPr lang="en-US" sz="2400" b="1" dirty="0" err="1">
                <a:latin typeface="Calibri" panose="020F0502020204030204" pitchFamily="34" charset="0"/>
                <a:cs typeface="Calibri" panose="020F0502020204030204" pitchFamily="34" charset="0"/>
              </a:rPr>
              <a:t>brev</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til</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efeserne</a:t>
            </a:r>
            <a:r>
              <a:rPr lang="en-US" sz="2400" b="1" dirty="0">
                <a:latin typeface="Calibri" panose="020F0502020204030204" pitchFamily="34" charset="0"/>
                <a:cs typeface="Calibri" panose="020F0502020204030204" pitchFamily="34" charset="0"/>
              </a:rPr>
              <a:t> 6:10-17 </a:t>
            </a:r>
            <a:r>
              <a:rPr lang="nb-NO" sz="2400" dirty="0">
                <a:latin typeface="Calibri" panose="020F0502020204030204" pitchFamily="34" charset="0"/>
                <a:cs typeface="Calibri" panose="020F0502020204030204" pitchFamily="34" charset="0"/>
              </a:rPr>
              <a:t>10 Til slutt: </a:t>
            </a:r>
            <a:r>
              <a:rPr lang="nb-NO" sz="2400" dirty="0">
                <a:solidFill>
                  <a:srgbClr val="FF0000"/>
                </a:solidFill>
                <a:latin typeface="Calibri" panose="020F0502020204030204" pitchFamily="34" charset="0"/>
                <a:cs typeface="Calibri" panose="020F0502020204030204" pitchFamily="34" charset="0"/>
              </a:rPr>
              <a:t>Bli sterke i Herren</a:t>
            </a:r>
            <a:r>
              <a:rPr lang="nb-NO" sz="2400" dirty="0">
                <a:latin typeface="Calibri" panose="020F0502020204030204" pitchFamily="34" charset="0"/>
                <a:cs typeface="Calibri" panose="020F0502020204030204" pitchFamily="34" charset="0"/>
              </a:rPr>
              <a:t>, i hans veldige kraft! 11 Ta på Guds fulle rustning, så dere kan stå dere mot djevelens listige knep. 12 For vår kamp er ikke mot kjøtt og blod, men mot makter og åndskrefter, mot verdens herskere i dette mørket, mot ondskapens åndehær i himmelrommet. 13 Ta derfor på Guds fulle rustning, så dere kan gjøre motstand på den onde dag og bli stående etter å ha overvunnet alt. 14 Stå da fast! Spenn sannhetens belte rundt livet og kle dere i rettferdighetens brynje, 15 stå klar med </a:t>
            </a:r>
            <a:r>
              <a:rPr lang="nb-NO" sz="2400" dirty="0">
                <a:solidFill>
                  <a:schemeClr val="tx1"/>
                </a:solidFill>
                <a:latin typeface="Calibri" panose="020F0502020204030204" pitchFamily="34" charset="0"/>
                <a:cs typeface="Calibri" panose="020F0502020204030204" pitchFamily="34" charset="0"/>
              </a:rPr>
              <a:t>fredens evangelium </a:t>
            </a:r>
            <a:r>
              <a:rPr lang="nb-NO" sz="2400" dirty="0">
                <a:latin typeface="Calibri" panose="020F0502020204030204" pitchFamily="34" charset="0"/>
                <a:cs typeface="Calibri" panose="020F0502020204030204" pitchFamily="34" charset="0"/>
              </a:rPr>
              <a:t>som sko på føttene. 16 Hold alltid troens skjold høyt! Med det kan dere slukke alle den ondes brennende piler. 17 Ta imot frelsens hjelm og </a:t>
            </a:r>
            <a:r>
              <a:rPr lang="nb-NO" sz="2400" dirty="0">
                <a:solidFill>
                  <a:srgbClr val="FF0000"/>
                </a:solidFill>
                <a:latin typeface="Calibri" panose="020F0502020204030204" pitchFamily="34" charset="0"/>
                <a:cs typeface="Calibri" panose="020F0502020204030204" pitchFamily="34" charset="0"/>
              </a:rPr>
              <a:t>Åndens sverd, som er Guds ord</a:t>
            </a:r>
            <a:r>
              <a:rPr lang="nb-NO" sz="2400" dirty="0">
                <a:latin typeface="Calibri" panose="020F0502020204030204" pitchFamily="34" charset="0"/>
                <a:cs typeface="Calibri" panose="020F0502020204030204" pitchFamily="34" charset="0"/>
              </a:rPr>
              <a:t>.</a:t>
            </a:r>
          </a:p>
        </p:txBody>
      </p:sp>
      <p:sp>
        <p:nvSpPr>
          <p:cNvPr id="6" name="Tittel 5">
            <a:extLst>
              <a:ext uri="{FF2B5EF4-FFF2-40B4-BE49-F238E27FC236}">
                <a16:creationId xmlns:a16="http://schemas.microsoft.com/office/drawing/2014/main" id="{E885BB03-F899-4200-AA80-040CB0E3387B}"/>
              </a:ext>
            </a:extLst>
          </p:cNvPr>
          <p:cNvSpPr>
            <a:spLocks noGrp="1"/>
          </p:cNvSpPr>
          <p:nvPr>
            <p:ph type="title"/>
          </p:nvPr>
        </p:nvSpPr>
        <p:spPr>
          <a:xfrm>
            <a:off x="1640156" y="586680"/>
            <a:ext cx="8911687" cy="738159"/>
          </a:xfrm>
        </p:spPr>
        <p:txBody>
          <a:bodyPr>
            <a:normAutofit/>
          </a:bodyPr>
          <a:lstStyle/>
          <a:p>
            <a:r>
              <a:rPr lang="nb-NO"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Oppbygging</a:t>
            </a:r>
            <a:endParaRPr lang="en-GB" dirty="0"/>
          </a:p>
        </p:txBody>
      </p:sp>
    </p:spTree>
    <p:extLst>
      <p:ext uri="{BB962C8B-B14F-4D97-AF65-F5344CB8AC3E}">
        <p14:creationId xmlns:p14="http://schemas.microsoft.com/office/powerpoint/2010/main" val="352401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0156" y="1324839"/>
            <a:ext cx="10008066" cy="5038138"/>
          </a:xfrm>
        </p:spPr>
        <p:txBody>
          <a:bodyPr>
            <a:normAutofit/>
          </a:bodyPr>
          <a:lstStyle/>
          <a:p>
            <a:pPr algn="just"/>
            <a:r>
              <a:rPr lang="en-US" sz="2400" b="1" dirty="0" err="1">
                <a:latin typeface="Calibri" panose="020F0502020204030204" pitchFamily="34" charset="0"/>
                <a:cs typeface="Calibri" panose="020F0502020204030204" pitchFamily="34" charset="0"/>
              </a:rPr>
              <a:t>Personlig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integritet</a:t>
            </a:r>
            <a:endParaRPr lang="en-US" sz="2400" b="1" dirty="0">
              <a:latin typeface="Calibri" panose="020F0502020204030204" pitchFamily="34" charset="0"/>
              <a:cs typeface="Calibri" panose="020F0502020204030204" pitchFamily="34" charset="0"/>
            </a:endParaRPr>
          </a:p>
          <a:p>
            <a:pPr algn="just">
              <a:buFont typeface="Courier New" panose="02070309020205020404" pitchFamily="49" charset="0"/>
              <a:buChar char="o"/>
            </a:pPr>
            <a:r>
              <a:rPr lang="nb-NO" sz="2400" dirty="0">
                <a:latin typeface="Calibri" panose="020F0502020204030204" pitchFamily="34" charset="0"/>
                <a:cs typeface="Calibri" panose="020F0502020204030204" pitchFamily="34" charset="0"/>
              </a:rPr>
              <a:t>Det handler om å fremstår som troverdig, ekte og hel.</a:t>
            </a:r>
          </a:p>
          <a:p>
            <a:pPr algn="just">
              <a:buFont typeface="Courier New" panose="02070309020205020404" pitchFamily="49" charset="0"/>
              <a:buChar char="o"/>
            </a:pPr>
            <a:r>
              <a:rPr lang="nb-NO" sz="2400" dirty="0">
                <a:latin typeface="Calibri" panose="020F0502020204030204" pitchFamily="34" charset="0"/>
                <a:cs typeface="Calibri" panose="020F0502020204030204" pitchFamily="34" charset="0"/>
              </a:rPr>
              <a:t>Hvem er jeg når ingen kan se meg? </a:t>
            </a:r>
          </a:p>
          <a:p>
            <a:pPr algn="just">
              <a:buFont typeface="Courier New" panose="02070309020205020404" pitchFamily="49" charset="0"/>
              <a:buChar char="o"/>
            </a:pPr>
            <a:r>
              <a:rPr lang="nb-NO" sz="2400" dirty="0">
                <a:latin typeface="Calibri" panose="020F0502020204030204" pitchFamily="34" charset="0"/>
                <a:cs typeface="Calibri" panose="020F0502020204030204" pitchFamily="34" charset="0"/>
              </a:rPr>
              <a:t>Hva slags tanker og holdninger bærer jeg?</a:t>
            </a:r>
          </a:p>
          <a:p>
            <a:pPr algn="just">
              <a:buFont typeface="Courier New" panose="02070309020205020404" pitchFamily="49" charset="0"/>
              <a:buChar char="o"/>
            </a:pPr>
            <a:r>
              <a:rPr lang="nb-NO" sz="2400" dirty="0">
                <a:latin typeface="Calibri" panose="020F0502020204030204" pitchFamily="34" charset="0"/>
                <a:cs typeface="Calibri" panose="020F0502020204030204" pitchFamily="34" charset="0"/>
              </a:rPr>
              <a:t>Er min handling i samsvar med mine ord?</a:t>
            </a:r>
          </a:p>
          <a:p>
            <a:pPr marL="0" indent="0" algn="just">
              <a:buNone/>
            </a:pPr>
            <a:r>
              <a:rPr lang="nb-NO" sz="2400" b="1" dirty="0">
                <a:latin typeface="Calibri" panose="020F0502020204030204" pitchFamily="34" charset="0"/>
                <a:cs typeface="Calibri" panose="020F0502020204030204" pitchFamily="34" charset="0"/>
              </a:rPr>
              <a:t>Jakobs brev 1:22-25 </a:t>
            </a:r>
            <a:r>
              <a:rPr lang="nb-NO" sz="2400" dirty="0">
                <a:latin typeface="Calibri" panose="020F0502020204030204" pitchFamily="34" charset="0"/>
                <a:cs typeface="Calibri" panose="020F0502020204030204" pitchFamily="34" charset="0"/>
              </a:rPr>
              <a:t>22 Dere må gjøre det Ordet sier, ikke bare høre det, ellers vil dere bedra dere selv. 23 For den som hører Ordet, men ikke gjør det Ordet sier, ligner en mann som ser på ansiktet sitt i et speil. 24 Han ser på det, går sin vei og glemmer straks hvordan han så ut. 25 Men den som ser inn i frihetens fullkomne lov og fortsetter med det, blir ikke en glemsom hører, men en gjerningens gjører. Et slikt menneske skal være lykkelig i sin gjerning. </a:t>
            </a:r>
            <a:endParaRPr lang="en-US" sz="2400" dirty="0">
              <a:latin typeface="Calibri" panose="020F0502020204030204" pitchFamily="34" charset="0"/>
              <a:cs typeface="Calibri" panose="020F0502020204030204" pitchFamily="34" charset="0"/>
            </a:endParaRPr>
          </a:p>
        </p:txBody>
      </p:sp>
      <p:sp>
        <p:nvSpPr>
          <p:cNvPr id="6" name="Tittel 5">
            <a:extLst>
              <a:ext uri="{FF2B5EF4-FFF2-40B4-BE49-F238E27FC236}">
                <a16:creationId xmlns:a16="http://schemas.microsoft.com/office/drawing/2014/main" id="{E885BB03-F899-4200-AA80-040CB0E3387B}"/>
              </a:ext>
            </a:extLst>
          </p:cNvPr>
          <p:cNvSpPr>
            <a:spLocks noGrp="1"/>
          </p:cNvSpPr>
          <p:nvPr>
            <p:ph type="title"/>
          </p:nvPr>
        </p:nvSpPr>
        <p:spPr>
          <a:xfrm>
            <a:off x="1640156" y="586680"/>
            <a:ext cx="8911687" cy="738159"/>
          </a:xfrm>
        </p:spPr>
        <p:txBody>
          <a:bodyPr>
            <a:normAutofit/>
          </a:bodyPr>
          <a:lstStyle/>
          <a:p>
            <a:r>
              <a:rPr lang="nb-NO"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Oppbygging – 2. bilde</a:t>
            </a:r>
            <a:endParaRPr lang="en-GB" dirty="0"/>
          </a:p>
        </p:txBody>
      </p:sp>
    </p:spTree>
    <p:extLst>
      <p:ext uri="{BB962C8B-B14F-4D97-AF65-F5344CB8AC3E}">
        <p14:creationId xmlns:p14="http://schemas.microsoft.com/office/powerpoint/2010/main" val="81893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Retrospect</Template>
  <TotalTime>615</TotalTime>
  <Words>850</Words>
  <Application>Microsoft Office PowerPoint</Application>
  <PresentationFormat>Widescreen</PresentationFormat>
  <Paragraphs>51</Paragraphs>
  <Slides>10</Slides>
  <Notes>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10</vt:i4>
      </vt:variant>
    </vt:vector>
  </HeadingPairs>
  <TitlesOfParts>
    <vt:vector size="17" baseType="lpstr">
      <vt:lpstr>Arial</vt:lpstr>
      <vt:lpstr>Arial Rounded MT Bold</vt:lpstr>
      <vt:lpstr>Calibri</vt:lpstr>
      <vt:lpstr>Century Gothic</vt:lpstr>
      <vt:lpstr>Courier New</vt:lpstr>
      <vt:lpstr>Wingdings 3</vt:lpstr>
      <vt:lpstr>Wisp</vt:lpstr>
      <vt:lpstr>Viktigheten av Guds Ord</vt:lpstr>
      <vt:lpstr>Disposisjon</vt:lpstr>
      <vt:lpstr>Helligjørelse</vt:lpstr>
      <vt:lpstr>Helligjørelse – 2.bilde</vt:lpstr>
      <vt:lpstr>Seire</vt:lpstr>
      <vt:lpstr>Seire – 2.bilde</vt:lpstr>
      <vt:lpstr>Utforming av verdensbilde</vt:lpstr>
      <vt:lpstr>Oppbygging</vt:lpstr>
      <vt:lpstr>Oppbygging – 2. bilde</vt:lpstr>
      <vt:lpstr>Bibliografi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Elias</dc:creator>
  <cp:lastModifiedBy>Elias Mukiira</cp:lastModifiedBy>
  <cp:revision>129</cp:revision>
  <dcterms:created xsi:type="dcterms:W3CDTF">2017-12-02T12:25:04Z</dcterms:created>
  <dcterms:modified xsi:type="dcterms:W3CDTF">2019-09-22T07:22:18Z</dcterms:modified>
</cp:coreProperties>
</file>